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4" r:id="rId1"/>
  </p:sldMasterIdLst>
  <p:notesMasterIdLst>
    <p:notesMasterId r:id="rId25"/>
  </p:notesMasterIdLst>
  <p:handoutMasterIdLst>
    <p:handoutMasterId r:id="rId26"/>
  </p:handoutMasterIdLst>
  <p:sldIdLst>
    <p:sldId id="256" r:id="rId2"/>
    <p:sldId id="322" r:id="rId3"/>
    <p:sldId id="340" r:id="rId4"/>
    <p:sldId id="321" r:id="rId5"/>
    <p:sldId id="323" r:id="rId6"/>
    <p:sldId id="325" r:id="rId7"/>
    <p:sldId id="326" r:id="rId8"/>
    <p:sldId id="338" r:id="rId9"/>
    <p:sldId id="329" r:id="rId10"/>
    <p:sldId id="330" r:id="rId11"/>
    <p:sldId id="339" r:id="rId12"/>
    <p:sldId id="331" r:id="rId13"/>
    <p:sldId id="332" r:id="rId14"/>
    <p:sldId id="324" r:id="rId15"/>
    <p:sldId id="334" r:id="rId16"/>
    <p:sldId id="327" r:id="rId17"/>
    <p:sldId id="328" r:id="rId18"/>
    <p:sldId id="333" r:id="rId19"/>
    <p:sldId id="336" r:id="rId20"/>
    <p:sldId id="337" r:id="rId21"/>
    <p:sldId id="335" r:id="rId22"/>
    <p:sldId id="341" r:id="rId23"/>
    <p:sldId id="295" r:id="rId24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4" autoAdjust="0"/>
  </p:normalViewPr>
  <p:slideViewPr>
    <p:cSldViewPr>
      <p:cViewPr varScale="1">
        <p:scale>
          <a:sx n="69" d="100"/>
          <a:sy n="69" d="100"/>
        </p:scale>
        <p:origin x="15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 altLang="hu-HU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hu-HU" altLang="hu-HU"/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 altLang="hu-HU"/>
          </a:p>
        </p:txBody>
      </p:sp>
      <p:sp>
        <p:nvSpPr>
          <p:cNvPr id="229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01767BC-0427-4846-9A61-580F4338393A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hu-HU" altLang="hu-HU"/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endParaRPr lang="hu-HU" altLang="hu-HU"/>
          </a:p>
        </p:txBody>
      </p:sp>
      <p:sp>
        <p:nvSpPr>
          <p:cNvPr id="2263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63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2263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hu-HU" altLang="hu-HU"/>
          </a:p>
        </p:txBody>
      </p:sp>
      <p:sp>
        <p:nvSpPr>
          <p:cNvPr id="2263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C6B3963E-D906-4072-9CBD-B084F073EB1B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65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198659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98660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1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198662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98663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98664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grpSp>
          <p:nvGrpSpPr>
            <p:cNvPr id="198665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98666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7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8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9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70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71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1986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hu-HU" altLang="hu-HU" noProof="0" smtClean="0"/>
              <a:t>Mintacím szerkesztése</a:t>
            </a:r>
          </a:p>
        </p:txBody>
      </p:sp>
      <p:sp>
        <p:nvSpPr>
          <p:cNvPr id="1986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hu-HU" altLang="hu-HU" noProof="0" smtClean="0"/>
              <a:t>Alcím mintájának szerkesztése</a:t>
            </a:r>
          </a:p>
        </p:txBody>
      </p:sp>
      <p:sp>
        <p:nvSpPr>
          <p:cNvPr id="198674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198675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198676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C3E17BF-5CA7-4B8D-9478-9C1BD9D8997C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63C1D-9FBA-479C-A30D-B7C22D863049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22946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EA918-3E80-4859-9742-54A859DBBBA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26159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Cím, szöveg és áb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Online kép helye 3"/>
          <p:cNvSpPr>
            <a:spLocks noGrp="1"/>
          </p:cNvSpPr>
          <p:nvPr>
            <p:ph type="clipArt"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7F9149B-75C0-4F8A-8396-6CA76CE5F0F4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186287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49AD9A-C6FA-4F97-831E-22C2C7E8183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227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54C30-5427-447C-A225-8B273B7F6E2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22932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DCDC5-86B8-4E24-83DF-4275467D3FFD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61979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AC9F2C-7FA0-4A96-B19A-79FD53CA0FB7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32418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2E7B6C-4018-44B3-B6E8-82FAFE17DD5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18775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D9966C-E89E-47F4-A0E1-08AE4851B58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20267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2A260-CDE3-4323-97C1-489A0FD39E2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50613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C7FAB-2D50-436B-9476-193804B7292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0254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63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9763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9763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grpSp>
          <p:nvGrpSpPr>
            <p:cNvPr id="197637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9763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3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1976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976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976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1976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hu-HU" altLang="hu-HU"/>
          </a:p>
        </p:txBody>
      </p:sp>
      <p:sp>
        <p:nvSpPr>
          <p:cNvPr id="1976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1359080-D76B-4034-80B1-F9517F69D336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  <p:sldLayoutId id="2147483836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hyperlink" Target="http://www.felvi.hu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hyperlink" Target="http://www.felvi.hu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hyperlink" Target="http://www.felvi.h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elvi.hu-n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elvi.hu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7F3BB-022B-49CB-971B-551C298177A2}" type="slidenum">
              <a:rPr lang="hu-HU" altLang="hu-HU"/>
              <a:pPr/>
              <a:t>1</a:t>
            </a:fld>
            <a:endParaRPr lang="hu-HU" altLang="hu-H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981200"/>
            <a:ext cx="3695700" cy="4687888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hu-HU" altLang="hu-HU" sz="4400"/>
          </a:p>
          <a:p>
            <a:pPr>
              <a:lnSpc>
                <a:spcPct val="90000"/>
              </a:lnSpc>
            </a:pPr>
            <a:endParaRPr lang="hu-HU" altLang="hu-HU" sz="36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36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000"/>
              <a:t>2013. január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000"/>
              <a:t>Bartáné Kustár Katalin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1800"/>
              <a:t>tanulmányi osztályvezető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900113" y="333375"/>
            <a:ext cx="8243887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hu-HU" altLang="hu-H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A 2013-as mesterszakos felvételi eljárásról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endParaRPr lang="hu-HU" altLang="hu-HU" sz="36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E2D36-F413-4D32-8D00-A93342259384}" type="slidenum">
              <a:rPr lang="hu-HU" altLang="hu-HU"/>
              <a:pPr/>
              <a:t>10</a:t>
            </a:fld>
            <a:endParaRPr lang="hu-HU" altLang="hu-HU"/>
          </a:p>
        </p:txBody>
      </p:sp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6911975" cy="1431925"/>
          </a:xfrm>
        </p:spPr>
        <p:txBody>
          <a:bodyPr/>
          <a:lstStyle/>
          <a:p>
            <a:r>
              <a:rPr lang="hu-HU" altLang="hu-HU" sz="4000"/>
              <a:t>Jelentkezési lap kitöltése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1200"/>
            <a:ext cx="8424863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sz="2800"/>
              <a:t>Személyes adatok, elérhetőségek (1-5. pont) – lakcím, telefon, e-mail</a:t>
            </a:r>
          </a:p>
          <a:p>
            <a:pPr>
              <a:lnSpc>
                <a:spcPct val="90000"/>
              </a:lnSpc>
            </a:pPr>
            <a:r>
              <a:rPr lang="hu-HU" altLang="hu-HU" sz="2800"/>
              <a:t>Jelentkezési helyek a kért elbírált sorrendben (6. pont)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000"/>
              <a:t>intézmény, kar betűkódja, szak, képzési szint, munkarend, fin. forma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800"/>
              <a:t>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400"/>
              <a:t>Pl: 	1. DE-BTK   történelem      MNA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400"/>
              <a:t>		2. DE-BTK   történelem      MNK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400"/>
              <a:t>		3. DE-BTK tanár-történelemtanár MNA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400"/>
              <a:t>		4. DE-BTK tanár-történelemtanár MNK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400"/>
              <a:t>			</a:t>
            </a:r>
            <a:r>
              <a:rPr lang="hu-HU" altLang="hu-HU" sz="2000"/>
              <a:t>(2. tanári szakképzettség jelölése a 6/A. pontban)</a:t>
            </a:r>
          </a:p>
        </p:txBody>
      </p:sp>
      <p:pic>
        <p:nvPicPr>
          <p:cNvPr id="281605" name="Picture 5" descr="MCj029556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88913"/>
            <a:ext cx="1471613" cy="186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1611" name="Line 11"/>
          <p:cNvSpPr>
            <a:spLocks noChangeShapeType="1"/>
          </p:cNvSpPr>
          <p:nvPr/>
        </p:nvSpPr>
        <p:spPr bwMode="auto">
          <a:xfrm flipH="1">
            <a:off x="5651500" y="4005263"/>
            <a:ext cx="7207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81612" name="Line 12"/>
          <p:cNvSpPr>
            <a:spLocks noChangeShapeType="1"/>
          </p:cNvSpPr>
          <p:nvPr/>
        </p:nvSpPr>
        <p:spPr bwMode="auto">
          <a:xfrm>
            <a:off x="2195513" y="4005263"/>
            <a:ext cx="287337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81613" name="Line 13"/>
          <p:cNvSpPr>
            <a:spLocks noChangeShapeType="1"/>
          </p:cNvSpPr>
          <p:nvPr/>
        </p:nvSpPr>
        <p:spPr bwMode="auto">
          <a:xfrm>
            <a:off x="1476375" y="4076700"/>
            <a:ext cx="5762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81614" name="Line 14"/>
          <p:cNvSpPr>
            <a:spLocks noChangeShapeType="1"/>
          </p:cNvSpPr>
          <p:nvPr/>
        </p:nvSpPr>
        <p:spPr bwMode="auto">
          <a:xfrm>
            <a:off x="3924300" y="4076700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81615" name="Line 15"/>
          <p:cNvSpPr>
            <a:spLocks noChangeShapeType="1"/>
          </p:cNvSpPr>
          <p:nvPr/>
        </p:nvSpPr>
        <p:spPr bwMode="auto">
          <a:xfrm>
            <a:off x="5219700" y="4005263"/>
            <a:ext cx="144463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81616" name="Line 16"/>
          <p:cNvSpPr>
            <a:spLocks noChangeShapeType="1"/>
          </p:cNvSpPr>
          <p:nvPr/>
        </p:nvSpPr>
        <p:spPr bwMode="auto">
          <a:xfrm flipH="1">
            <a:off x="5940425" y="4005263"/>
            <a:ext cx="15113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CBA54-ABCE-4D5C-B1DB-7B8B52325C46}" type="slidenum">
              <a:rPr lang="hu-HU" altLang="hu-HU"/>
              <a:pPr/>
              <a:t>11</a:t>
            </a:fld>
            <a:endParaRPr lang="hu-HU" altLang="hu-HU"/>
          </a:p>
        </p:txBody>
      </p:sp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04800"/>
            <a:ext cx="7488238" cy="1431925"/>
          </a:xfrm>
        </p:spPr>
        <p:txBody>
          <a:bodyPr/>
          <a:lstStyle/>
          <a:p>
            <a:r>
              <a:rPr lang="hu-HU" altLang="hu-HU" sz="4000"/>
              <a:t>Jelentkezési lap kitöltése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981200"/>
            <a:ext cx="8243887" cy="4687888"/>
          </a:xfrm>
        </p:spPr>
        <p:txBody>
          <a:bodyPr/>
          <a:lstStyle/>
          <a:p>
            <a:r>
              <a:rPr lang="hu-HU" altLang="hu-HU"/>
              <a:t>Középiskolai tanulmányokra vonatkozó adatok (7-9. pont) – csak akkor, ha alapképzésre vagy FOSZK-ra is jelentkezik!</a:t>
            </a:r>
          </a:p>
          <a:p>
            <a:r>
              <a:rPr lang="hu-HU" altLang="hu-HU"/>
              <a:t>Nyilatkozat felsőoktatási intézményben folytatott tanulmányokról (10. pont) – az elhasznált államilag támogatott félévek számáról kell nyilatkozni, az utolsó megkezdett félév is szerepjen!</a:t>
            </a:r>
          </a:p>
          <a:p>
            <a:r>
              <a:rPr lang="hu-HU" altLang="hu-HU"/>
              <a:t>Többletpontok (11. pont)</a:t>
            </a:r>
          </a:p>
        </p:txBody>
      </p:sp>
      <p:pic>
        <p:nvPicPr>
          <p:cNvPr id="292868" name="Picture 4" descr="MCj029556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88913"/>
            <a:ext cx="1471612" cy="186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74CE-0A8F-4747-A5AB-01C1A34CFE8E}" type="slidenum">
              <a:rPr lang="hu-HU" altLang="hu-HU"/>
              <a:pPr/>
              <a:t>12</a:t>
            </a:fld>
            <a:endParaRPr lang="hu-HU" altLang="hu-HU"/>
          </a:p>
        </p:txBody>
      </p:sp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E-jelentkezés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1200"/>
            <a:ext cx="8604250" cy="4616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sz="2800">
                <a:hlinkClick r:id="rId2"/>
              </a:rPr>
              <a:t>www.felvi.hu</a:t>
            </a:r>
            <a:r>
              <a:rPr lang="hu-HU" altLang="hu-HU" sz="2800"/>
              <a:t> – regisztráció 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felhasználói név (azonosító)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jelszó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e-mail cím (fontos!!)</a:t>
            </a:r>
          </a:p>
          <a:p>
            <a:pPr>
              <a:lnSpc>
                <a:spcPct val="90000"/>
              </a:lnSpc>
            </a:pPr>
            <a:r>
              <a:rPr lang="hu-HU" altLang="hu-HU" sz="2800" i="1"/>
              <a:t>Szolgáltatások </a:t>
            </a:r>
            <a:r>
              <a:rPr lang="hu-HU" altLang="hu-HU" sz="2800"/>
              <a:t>menüsor</a:t>
            </a:r>
            <a:r>
              <a:rPr lang="hu-HU" altLang="hu-HU" sz="2800" i="1"/>
              <a:t> - Az én felvim </a:t>
            </a:r>
            <a:r>
              <a:rPr lang="hu-HU" altLang="hu-HU" sz="2800"/>
              <a:t>menüpontban található az </a:t>
            </a:r>
            <a:r>
              <a:rPr lang="hu-HU" altLang="hu-HU" sz="2800" i="1"/>
              <a:t>e-felvételi</a:t>
            </a:r>
            <a:r>
              <a:rPr lang="hu-HU" altLang="hu-HU" sz="2800"/>
              <a:t> – el kell fogadni a továbblépéshez a felhasználási feltételeket</a:t>
            </a:r>
          </a:p>
          <a:p>
            <a:pPr>
              <a:lnSpc>
                <a:spcPct val="90000"/>
              </a:lnSpc>
            </a:pPr>
            <a:r>
              <a:rPr lang="hu-HU" altLang="hu-HU" sz="2800">
                <a:solidFill>
                  <a:schemeClr val="accent1"/>
                </a:solidFill>
              </a:rPr>
              <a:t>Egyedi biztonsági kód </a:t>
            </a:r>
            <a:r>
              <a:rPr lang="hu-HU" altLang="hu-HU" sz="2800"/>
              <a:t>– a</a:t>
            </a:r>
            <a:r>
              <a:rPr lang="hu-HU" altLang="hu-HU" sz="2800">
                <a:solidFill>
                  <a:schemeClr val="accent1"/>
                </a:solidFill>
              </a:rPr>
              <a:t> </a:t>
            </a:r>
            <a:r>
              <a:rPr lang="hu-HU" altLang="hu-HU" sz="2800"/>
              <a:t>rendszer automatikusan küldi a megadott e-mail címre (az azonosító számot is), a további belépésekhez kell!</a:t>
            </a:r>
          </a:p>
        </p:txBody>
      </p:sp>
      <p:pic>
        <p:nvPicPr>
          <p:cNvPr id="282628" name="Picture 4" descr="MCj0436998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60350"/>
            <a:ext cx="2266950" cy="146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5DD0F-53D9-4ECB-AE5C-6EA588D80BC8}" type="slidenum">
              <a:rPr lang="hu-HU" altLang="hu-HU"/>
              <a:pPr/>
              <a:t>13</a:t>
            </a:fld>
            <a:endParaRPr lang="hu-HU" altLang="hu-HU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E-jelentkezés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353425" cy="50847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sz="2400"/>
              <a:t>Előnye: hibás kitöltést nem enged</a:t>
            </a:r>
          </a:p>
          <a:p>
            <a:pPr>
              <a:lnSpc>
                <a:spcPct val="90000"/>
              </a:lnSpc>
            </a:pPr>
            <a:r>
              <a:rPr lang="hu-HU" altLang="hu-HU" sz="2400"/>
              <a:t>Dokumentum csatolás: elektronikusan, vagy postai úton is lehet (felvételi azonosító!)</a:t>
            </a:r>
          </a:p>
          <a:p>
            <a:pPr>
              <a:lnSpc>
                <a:spcPct val="90000"/>
              </a:lnSpc>
            </a:pPr>
            <a:r>
              <a:rPr lang="hu-HU" altLang="hu-HU" sz="2400"/>
              <a:t>Eljárási díj: csak </a:t>
            </a:r>
            <a:r>
              <a:rPr lang="hu-HU" altLang="hu-HU" sz="2400">
                <a:solidFill>
                  <a:schemeClr val="accent1"/>
                </a:solidFill>
              </a:rPr>
              <a:t>bankkártyás fizetéssel vagy átutalással</a:t>
            </a:r>
            <a:r>
              <a:rPr lang="hu-HU" altLang="hu-HU" sz="2400"/>
              <a:t> (közlemény rovatba írva a felvételi azonosító számot és a bizonylat másolatát az OH-nak megküldve) - határidők: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átutalás: március 1.</a:t>
            </a:r>
          </a:p>
          <a:p>
            <a:pPr>
              <a:lnSpc>
                <a:spcPct val="90000"/>
              </a:lnSpc>
            </a:pPr>
            <a:r>
              <a:rPr lang="hu-HU" altLang="hu-HU" sz="2400">
                <a:solidFill>
                  <a:schemeClr val="accent1"/>
                </a:solidFill>
              </a:rPr>
              <a:t>Hitelesíteni kell</a:t>
            </a:r>
            <a:r>
              <a:rPr lang="hu-HU" altLang="hu-HU" sz="2400"/>
              <a:t>, anélkül érvénytelen!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Ügyfélkapu regisztrációval (okmányirodákban, de! ideiglenes regisztráció nem elég)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Hitelesítő adatlap (nyomtatvány kinyomtatás, aláírása, postázása, határidő: 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hu-HU" altLang="hu-HU" sz="2400">
                <a:solidFill>
                  <a:schemeClr val="accent1"/>
                </a:solidFill>
              </a:rPr>
              <a:t>2013. március 11.</a:t>
            </a:r>
            <a:r>
              <a:rPr lang="hu-HU" altLang="hu-HU" sz="2400"/>
              <a:t>)</a:t>
            </a:r>
          </a:p>
        </p:txBody>
      </p:sp>
      <p:pic>
        <p:nvPicPr>
          <p:cNvPr id="283652" name="Picture 4" descr="MCj043699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60350"/>
            <a:ext cx="2266950" cy="146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F2D7-A18E-4072-B29B-D64DA250FF16}" type="slidenum">
              <a:rPr lang="hu-HU" altLang="hu-HU"/>
              <a:pPr/>
              <a:t>14</a:t>
            </a:fld>
            <a:endParaRPr lang="hu-HU" altLang="hu-HU"/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Mit kell csatolni a jelentkezéshez?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604250" cy="47529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hu-HU" altLang="hu-HU" sz="2800"/>
              <a:t>A már rendelkezésre álló és pontszámítás alapjául szolgáló dokumentum </a:t>
            </a:r>
            <a:r>
              <a:rPr lang="hu-HU" altLang="hu-HU" sz="2800">
                <a:solidFill>
                  <a:schemeClr val="accent1"/>
                </a:solidFill>
              </a:rPr>
              <a:t>másolatát</a:t>
            </a:r>
            <a:r>
              <a:rPr lang="hu-HU" altLang="hu-HU" sz="2800"/>
              <a:t> (pl. nyelvvizsga-bizonyítvány).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Ha nem rendelkezik még az előírt dokumentummal</a:t>
            </a:r>
          </a:p>
          <a:p>
            <a:pPr lvl="1">
              <a:lnSpc>
                <a:spcPct val="80000"/>
              </a:lnSpc>
            </a:pPr>
            <a:r>
              <a:rPr lang="hu-HU" altLang="hu-HU" sz="2400"/>
              <a:t>a végső dokumentum pótlás határideje: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hu-HU" altLang="hu-HU" sz="2400" b="1">
                <a:solidFill>
                  <a:srgbClr val="FF0000"/>
                </a:solidFill>
              </a:rPr>
              <a:t>				2013. július 10.</a:t>
            </a:r>
            <a:r>
              <a:rPr lang="hu-HU" altLang="hu-HU" sz="2400">
                <a:solidFill>
                  <a:schemeClr val="accent1"/>
                </a:solidFill>
              </a:rPr>
              <a:t> </a:t>
            </a:r>
          </a:p>
          <a:p>
            <a:pPr lvl="1">
              <a:lnSpc>
                <a:spcPct val="80000"/>
              </a:lnSpc>
            </a:pPr>
            <a:r>
              <a:rPr lang="hu-HU" altLang="hu-HU" sz="2400">
                <a:solidFill>
                  <a:schemeClr val="accent1"/>
                </a:solidFill>
              </a:rPr>
              <a:t>a friss végzetteknek diploma helyett lehet igazolás arról, hogy az oklevél kiállítása folyamatban </a:t>
            </a:r>
            <a:r>
              <a:rPr lang="hu-HU" altLang="hu-HU" sz="2400"/>
              <a:t>(de! beiratkozáskor be kell mutatni az eredeti oklevelet)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Dokumentummásolatokat csak egy példányban!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Később küldött másolaton a felvételi azonosító szám legyen rajta!</a:t>
            </a:r>
          </a:p>
        </p:txBody>
      </p:sp>
      <p:pic>
        <p:nvPicPr>
          <p:cNvPr id="274437" name="Picture 5" descr="MCj043260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188913"/>
            <a:ext cx="1728788" cy="172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9E9C-B33C-43FD-BDE2-5E71B6A548FD}" type="slidenum">
              <a:rPr lang="hu-HU" altLang="hu-HU"/>
              <a:pPr/>
              <a:t>15</a:t>
            </a:fld>
            <a:endParaRPr lang="hu-HU" altLang="hu-HU"/>
          </a:p>
        </p:txBody>
      </p:sp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304800"/>
            <a:ext cx="7783512" cy="1431925"/>
          </a:xfrm>
        </p:spPr>
        <p:txBody>
          <a:bodyPr/>
          <a:lstStyle/>
          <a:p>
            <a:r>
              <a:rPr lang="hu-HU" altLang="hu-HU"/>
              <a:t>Bemeneti feltételek (FFT!) 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73238"/>
            <a:ext cx="8748712" cy="5084762"/>
          </a:xfrm>
        </p:spPr>
        <p:txBody>
          <a:bodyPr/>
          <a:lstStyle/>
          <a:p>
            <a:r>
              <a:rPr lang="hu-HU" altLang="hu-HU" sz="2800"/>
              <a:t>Bemeneti szakok </a:t>
            </a:r>
            <a:r>
              <a:rPr lang="hu-HU" altLang="hu-HU" sz="2800">
                <a:solidFill>
                  <a:schemeClr val="accent1"/>
                </a:solidFill>
              </a:rPr>
              <a:t>teljes kreditértékkel</a:t>
            </a:r>
            <a:r>
              <a:rPr lang="hu-HU" altLang="hu-HU" sz="2800"/>
              <a:t>– elég az oklevél fénymásolat</a:t>
            </a:r>
          </a:p>
          <a:p>
            <a:r>
              <a:rPr lang="hu-HU" altLang="hu-HU" sz="2800">
                <a:solidFill>
                  <a:schemeClr val="accent1"/>
                </a:solidFill>
              </a:rPr>
              <a:t>Meghatározott kreditek teljesítésével</a:t>
            </a:r>
            <a:r>
              <a:rPr lang="hu-HU" altLang="hu-HU" sz="2800"/>
              <a:t> figyelembe vehető szakok – </a:t>
            </a:r>
            <a:r>
              <a:rPr lang="hu-HU" altLang="hu-HU" sz="2800">
                <a:solidFill>
                  <a:schemeClr val="accent1"/>
                </a:solidFill>
              </a:rPr>
              <a:t>kreditelismerési eljárás</a:t>
            </a:r>
            <a:r>
              <a:rPr lang="hu-HU" altLang="hu-HU" sz="2800"/>
              <a:t> lefolytatását kell kérni az adott kartól</a:t>
            </a:r>
          </a:p>
          <a:p>
            <a:pPr lvl="1"/>
            <a:r>
              <a:rPr lang="hu-HU" altLang="hu-HU" sz="2400"/>
              <a:t>nem a felvételi eljárás része, a hallgatónak kell kezdeményeznie (DE-BTK határidő: </a:t>
            </a:r>
            <a:r>
              <a:rPr lang="hu-HU" altLang="hu-HU" sz="2400">
                <a:solidFill>
                  <a:schemeClr val="accent1"/>
                </a:solidFill>
              </a:rPr>
              <a:t>2013. május 31.</a:t>
            </a:r>
            <a:r>
              <a:rPr lang="hu-HU" altLang="hu-HU" sz="2400"/>
              <a:t>)</a:t>
            </a:r>
          </a:p>
          <a:p>
            <a:pPr lvl="1"/>
            <a:r>
              <a:rPr lang="hu-HU" altLang="hu-HU" sz="2400"/>
              <a:t>intézménynek beküldeni a leckekönyv / oklevélmelléklet fénymásolatot</a:t>
            </a:r>
          </a:p>
          <a:p>
            <a:pPr lvl="1"/>
            <a:r>
              <a:rPr lang="hu-HU" altLang="hu-HU" sz="2400"/>
              <a:t>a kapott határozatot </a:t>
            </a:r>
            <a:r>
              <a:rPr lang="hu-HU" altLang="hu-HU" sz="2400">
                <a:solidFill>
                  <a:srgbClr val="FF0000"/>
                </a:solidFill>
              </a:rPr>
              <a:t>2013. július 10-ig</a:t>
            </a:r>
            <a:r>
              <a:rPr lang="hu-HU" altLang="hu-HU" sz="2400"/>
              <a:t> be kell küldeni az OH-nak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10A1-3776-43F0-AB8E-64B0AEB3CF4F}" type="slidenum">
              <a:rPr lang="hu-HU" altLang="hu-HU"/>
              <a:pPr/>
              <a:t>16</a:t>
            </a:fld>
            <a:endParaRPr lang="hu-HU" altLang="hu-HU"/>
          </a:p>
        </p:txBody>
      </p:sp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Mikor érvényes a jelentkezés?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604250" cy="5013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hu-HU" altLang="hu-HU" sz="2800"/>
              <a:t>Ha a </a:t>
            </a:r>
            <a:r>
              <a:rPr lang="hu-HU" altLang="hu-HU" sz="2800">
                <a:solidFill>
                  <a:schemeClr val="accent1"/>
                </a:solidFill>
              </a:rPr>
              <a:t>megfelelő</a:t>
            </a:r>
            <a:r>
              <a:rPr lang="hu-HU" altLang="hu-HU" sz="2800"/>
              <a:t> jelentkezési lapon, elektronikus felületen nyújtotta be a jelentkezését (2012. évi általános eljárás)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megadta a kötelezően megjelölt adatokat,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legalább egy jelentkezési helyet megjelölt, 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a jelentkezési lapot </a:t>
            </a:r>
            <a:r>
              <a:rPr lang="hu-HU" altLang="hu-HU" sz="2800">
                <a:solidFill>
                  <a:schemeClr val="accent1"/>
                </a:solidFill>
              </a:rPr>
              <a:t>aláírta</a:t>
            </a:r>
            <a:r>
              <a:rPr lang="hu-HU" altLang="hu-HU" sz="2800"/>
              <a:t>, E-felvételinél hitelesítette a jelentkezését (ügyfélkapu vagy hitelesítő adatlap beküldése),</a:t>
            </a:r>
          </a:p>
          <a:p>
            <a:pPr>
              <a:lnSpc>
                <a:spcPct val="80000"/>
              </a:lnSpc>
            </a:pPr>
            <a:r>
              <a:rPr lang="hu-HU" altLang="hu-HU" sz="2800">
                <a:solidFill>
                  <a:schemeClr val="accent1"/>
                </a:solidFill>
              </a:rPr>
              <a:t>Befizette </a:t>
            </a:r>
            <a:r>
              <a:rPr lang="hu-HU" altLang="hu-HU" sz="2800"/>
              <a:t>(„rózsaszín csekken” nem fogadják el!), </a:t>
            </a:r>
            <a:r>
              <a:rPr lang="hu-HU" altLang="hu-HU" sz="2800">
                <a:solidFill>
                  <a:schemeClr val="accent1"/>
                </a:solidFill>
              </a:rPr>
              <a:t>átutalta</a:t>
            </a:r>
            <a:r>
              <a:rPr lang="hu-HU" altLang="hu-HU" sz="2800"/>
              <a:t> az eljárási díjakat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Tanács: fénymásolat készítése, ajánlott küldemény, ne az utolsó napon!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2800"/>
          </a:p>
        </p:txBody>
      </p:sp>
      <p:pic>
        <p:nvPicPr>
          <p:cNvPr id="277509" name="Picture 5" descr="MCj043471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0"/>
            <a:ext cx="1622425" cy="1700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8C39-DF8D-4A1C-82B6-DAA8E6C9AE27}" type="slidenum">
              <a:rPr lang="hu-HU" altLang="hu-HU"/>
              <a:pPr/>
              <a:t>17</a:t>
            </a:fld>
            <a:endParaRPr lang="hu-HU" altLang="hu-HU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333375"/>
            <a:ext cx="7543800" cy="1431925"/>
          </a:xfrm>
        </p:spPr>
        <p:txBody>
          <a:bodyPr/>
          <a:lstStyle/>
          <a:p>
            <a:r>
              <a:rPr lang="hu-HU" altLang="hu-HU"/>
              <a:t>A jelentkezési sorrend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1200"/>
            <a:ext cx="8532812" cy="4687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sz="2600"/>
              <a:t>Egy jelentkező egy felvételi eljárásban csak egy helyre vehető fel – ezért fontos!</a:t>
            </a:r>
          </a:p>
          <a:p>
            <a:pPr>
              <a:lnSpc>
                <a:spcPct val="90000"/>
              </a:lnSpc>
            </a:pPr>
            <a:r>
              <a:rPr lang="hu-HU" altLang="hu-HU" sz="2600"/>
              <a:t>A rangsorban szereplő első olyan helyre lesz felvéve, ahová elég a pontszáma.</a:t>
            </a:r>
          </a:p>
          <a:p>
            <a:pPr>
              <a:lnSpc>
                <a:spcPct val="90000"/>
              </a:lnSpc>
            </a:pPr>
            <a:r>
              <a:rPr lang="hu-HU" altLang="hu-HU" sz="2600"/>
              <a:t>Azt írja előre, ahová leginkább szeretne bekerülni!</a:t>
            </a:r>
          </a:p>
          <a:p>
            <a:pPr>
              <a:lnSpc>
                <a:spcPct val="90000"/>
              </a:lnSpc>
            </a:pPr>
            <a:r>
              <a:rPr lang="hu-HU" altLang="hu-HU" sz="2600">
                <a:solidFill>
                  <a:schemeClr val="accent1"/>
                </a:solidFill>
              </a:rPr>
              <a:t>1 alkalommal módosítható a sorrend</a:t>
            </a:r>
            <a:r>
              <a:rPr lang="hu-HU" altLang="hu-HU" sz="2600"/>
              <a:t> </a:t>
            </a:r>
          </a:p>
          <a:p>
            <a:pPr lvl="1">
              <a:lnSpc>
                <a:spcPct val="90000"/>
              </a:lnSpc>
            </a:pPr>
            <a:r>
              <a:rPr lang="hu-HU" altLang="hu-HU" sz="2200">
                <a:solidFill>
                  <a:srgbClr val="FF0000"/>
                </a:solidFill>
              </a:rPr>
              <a:t>2013. július 10-ig</a:t>
            </a:r>
          </a:p>
          <a:p>
            <a:pPr lvl="1">
              <a:lnSpc>
                <a:spcPct val="90000"/>
              </a:lnSpc>
            </a:pPr>
            <a:r>
              <a:rPr lang="hu-HU" altLang="hu-HU" sz="2200">
                <a:cs typeface="Tahoma" panose="020B0604030504040204" pitchFamily="34" charset="0"/>
              </a:rPr>
              <a:t>≠ </a:t>
            </a:r>
            <a:r>
              <a:rPr lang="hu-HU" altLang="hu-HU" sz="2200"/>
              <a:t>újabb jelentkezési hely megjelölése!</a:t>
            </a:r>
          </a:p>
          <a:p>
            <a:pPr lvl="1">
              <a:lnSpc>
                <a:spcPct val="90000"/>
              </a:lnSpc>
            </a:pPr>
            <a:r>
              <a:rPr lang="hu-HU" altLang="hu-HU" sz="2200"/>
              <a:t>a módosítás már nem módosítható vissza vagy tovább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600">
                <a:solidFill>
                  <a:schemeClr val="accent1"/>
                </a:solidFill>
                <a:hlinkClick r:id="rId2"/>
              </a:rPr>
              <a:t>www.felvi.hu</a:t>
            </a:r>
            <a:r>
              <a:rPr lang="hu-HU" altLang="hu-HU" sz="2600">
                <a:solidFill>
                  <a:schemeClr val="accent1"/>
                </a:solidFill>
              </a:rPr>
              <a:t> </a:t>
            </a:r>
            <a:r>
              <a:rPr lang="hu-HU" altLang="hu-HU" sz="2600"/>
              <a:t>–</a:t>
            </a:r>
            <a:r>
              <a:rPr lang="hu-HU" altLang="hu-HU" sz="2600">
                <a:solidFill>
                  <a:schemeClr val="accent1"/>
                </a:solidFill>
              </a:rPr>
              <a:t> </a:t>
            </a:r>
            <a:r>
              <a:rPr lang="hu-HU" altLang="hu-HU" sz="2600"/>
              <a:t>Kérvénytár (nyomtatványok adatmódosításhoz, sorrendmódosításhoz, stb.)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2600"/>
          </a:p>
        </p:txBody>
      </p:sp>
      <p:pic>
        <p:nvPicPr>
          <p:cNvPr id="278532" name="Picture 4" descr="MCj039812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88913"/>
            <a:ext cx="16764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EE31-5AA5-4CBB-8AFE-1E067D37F25A}" type="slidenum">
              <a:rPr lang="hu-HU" altLang="hu-HU"/>
              <a:pPr/>
              <a:t>18</a:t>
            </a:fld>
            <a:endParaRPr lang="hu-HU" altLang="hu-HU"/>
          </a:p>
        </p:txBody>
      </p:sp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sz="4000"/>
              <a:t>Felvételi pontszámítás – </a:t>
            </a:r>
            <a:r>
              <a:rPr lang="hu-HU" altLang="hu-HU" sz="3200"/>
              <a:t>intézményenként, karonként más és más – FFT!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/>
              <a:t>DE-BTK diszciplináris mesterszak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/>
              <a:t>100 pont:</a:t>
            </a:r>
          </a:p>
          <a:p>
            <a:pPr lvl="1">
              <a:lnSpc>
                <a:spcPct val="90000"/>
              </a:lnSpc>
            </a:pPr>
            <a:r>
              <a:rPr lang="hu-HU" altLang="hu-HU"/>
              <a:t>15 pont: a diploma minősítése alapján (minősítés X 3)</a:t>
            </a:r>
          </a:p>
          <a:p>
            <a:pPr lvl="1">
              <a:lnSpc>
                <a:spcPct val="90000"/>
              </a:lnSpc>
            </a:pPr>
            <a:r>
              <a:rPr lang="hu-HU" altLang="hu-HU"/>
              <a:t>75 pont: szóbeli felvételi vizsga </a:t>
            </a:r>
            <a:r>
              <a:rPr lang="hu-HU" altLang="hu-HU" sz="2400"/>
              <a:t>(fordító és tolmács szak: írásbeli + szóbeli)</a:t>
            </a:r>
          </a:p>
          <a:p>
            <a:pPr lvl="1">
              <a:lnSpc>
                <a:spcPct val="90000"/>
              </a:lnSpc>
            </a:pPr>
            <a:r>
              <a:rPr lang="hu-HU" altLang="hu-HU"/>
              <a:t>10 pont: többletpontok (előnyben részesítés, 2. vagy 3. nyelvvizsga, kiemelkedő tudományos tevékenység)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D84BE-089E-4157-9F54-EBDCA40A7FE1}" type="slidenum">
              <a:rPr lang="hu-HU" altLang="hu-HU"/>
              <a:pPr/>
              <a:t>19</a:t>
            </a:fld>
            <a:endParaRPr lang="hu-HU" altLang="hu-HU"/>
          </a:p>
        </p:txBody>
      </p:sp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Tanári MA – BA után csak kétszakos!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8077200" cy="46164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/>
              <a:t>DE-BTK tanári mesterszak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/>
              <a:t>100/100 pont (szakonként):</a:t>
            </a:r>
          </a:p>
          <a:p>
            <a:pPr lvl="1">
              <a:lnSpc>
                <a:spcPct val="90000"/>
              </a:lnSpc>
            </a:pPr>
            <a:r>
              <a:rPr lang="hu-HU" altLang="hu-HU"/>
              <a:t>30 pont: a diploma minősítése alapján (minősítés X 6) - közös</a:t>
            </a:r>
          </a:p>
          <a:p>
            <a:pPr lvl="1">
              <a:lnSpc>
                <a:spcPct val="90000"/>
              </a:lnSpc>
            </a:pPr>
            <a:r>
              <a:rPr lang="hu-HU" altLang="hu-HU"/>
              <a:t>60 pont: szóbeli felvételi vizsga</a:t>
            </a:r>
          </a:p>
          <a:p>
            <a:pPr lvl="2">
              <a:lnSpc>
                <a:spcPct val="90000"/>
              </a:lnSpc>
            </a:pPr>
            <a:r>
              <a:rPr lang="hu-HU" altLang="hu-HU"/>
              <a:t>szakmai – 30 pont</a:t>
            </a:r>
          </a:p>
          <a:p>
            <a:pPr lvl="2">
              <a:lnSpc>
                <a:spcPct val="90000"/>
              </a:lnSpc>
            </a:pPr>
            <a:r>
              <a:rPr lang="hu-HU" altLang="hu-HU"/>
              <a:t>pedagógiai-pszichológiai – 30 pont - közös</a:t>
            </a:r>
          </a:p>
          <a:p>
            <a:pPr lvl="1">
              <a:lnSpc>
                <a:spcPct val="90000"/>
              </a:lnSpc>
            </a:pPr>
            <a:r>
              <a:rPr lang="hu-HU" altLang="hu-HU"/>
              <a:t>10 pont: többletpontok (előnyben részesítés, 2. vagy 3. nyelvvizsga, kiemelkedő tudományos tevékenység) - közös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4862A-FE32-4D2D-978A-CCA8EBA5EB90}" type="slidenum">
              <a:rPr lang="hu-HU" altLang="hu-HU"/>
              <a:pPr/>
              <a:t>2</a:t>
            </a:fld>
            <a:endParaRPr lang="hu-HU" altLang="hu-HU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Miről kell dönteni?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1200"/>
            <a:ext cx="807085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sz="2800"/>
              <a:t>Mit? 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mesterszak (diszciplináris vagy tanári, teljes kreditérték vagy kreditelismerési eljárás,  munkarend stb.)</a:t>
            </a:r>
          </a:p>
          <a:p>
            <a:pPr>
              <a:lnSpc>
                <a:spcPct val="90000"/>
              </a:lnSpc>
            </a:pPr>
            <a:r>
              <a:rPr lang="hu-HU" altLang="hu-HU" sz="2800"/>
              <a:t>Hol? 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felsőoktatási intézmény (anyaintézmény vagy másik)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fő szempont: ahol az adott MA szak akkreditált</a:t>
            </a:r>
          </a:p>
          <a:p>
            <a:pPr>
              <a:lnSpc>
                <a:spcPct val="90000"/>
              </a:lnSpc>
            </a:pPr>
            <a:r>
              <a:rPr lang="hu-HU" altLang="hu-HU" sz="2800"/>
              <a:t>Mennyiért? 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Finanszírozás:</a:t>
            </a:r>
          </a:p>
          <a:p>
            <a:pPr lvl="2">
              <a:lnSpc>
                <a:spcPct val="90000"/>
              </a:lnSpc>
            </a:pPr>
            <a:r>
              <a:rPr lang="hu-HU" altLang="hu-HU" sz="2000"/>
              <a:t>állami ösztöndíj – 100%-át az állam fizeti</a:t>
            </a:r>
          </a:p>
          <a:p>
            <a:pPr lvl="2">
              <a:lnSpc>
                <a:spcPct val="90000"/>
              </a:lnSpc>
            </a:pPr>
            <a:r>
              <a:rPr lang="hu-HU" altLang="hu-HU" sz="2000"/>
              <a:t>önköltség – 100%-át a hallgató fizeti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000"/>
              <a:t>egy évre szól, utána teljesítmény függő és átjárható</a:t>
            </a:r>
          </a:p>
        </p:txBody>
      </p:sp>
      <p:pic>
        <p:nvPicPr>
          <p:cNvPr id="272390" name="Picture 6" descr="MCj044149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263" y="0"/>
            <a:ext cx="1836737" cy="1836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6BDA-DF1D-46D7-8BCC-A0922F9E00BF}" type="slidenum">
              <a:rPr lang="hu-HU" altLang="hu-HU"/>
              <a:pPr/>
              <a:t>20</a:t>
            </a:fld>
            <a:endParaRPr lang="hu-HU" altLang="hu-HU"/>
          </a:p>
        </p:txBody>
      </p:sp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Felvételi vizsga, vizsgadíj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981200"/>
            <a:ext cx="8172450" cy="468788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hu-HU" altLang="hu-HU"/>
              <a:t>FFT tartalmazza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/>
              <a:t>DE-BTK:</a:t>
            </a:r>
          </a:p>
          <a:p>
            <a:r>
              <a:rPr lang="hu-HU" altLang="hu-HU"/>
              <a:t>Diszciplináris: </a:t>
            </a:r>
            <a:r>
              <a:rPr lang="hu-HU" altLang="hu-HU">
                <a:solidFill>
                  <a:srgbClr val="FF0000"/>
                </a:solidFill>
              </a:rPr>
              <a:t>2013. június 10-14.</a:t>
            </a:r>
          </a:p>
          <a:p>
            <a:pPr lvl="1">
              <a:buFontTx/>
              <a:buNone/>
            </a:pPr>
            <a:r>
              <a:rPr lang="hu-HU" altLang="hu-HU"/>
              <a:t>	(pszichológia: 2011. június 10-21.)</a:t>
            </a:r>
          </a:p>
          <a:p>
            <a:r>
              <a:rPr lang="hu-HU" altLang="hu-HU"/>
              <a:t>Tanári:</a:t>
            </a:r>
            <a:r>
              <a:rPr lang="hu-HU" altLang="hu-HU">
                <a:solidFill>
                  <a:schemeClr val="accent1"/>
                </a:solidFill>
              </a:rPr>
              <a:t> </a:t>
            </a:r>
            <a:r>
              <a:rPr lang="hu-HU" altLang="hu-HU">
                <a:solidFill>
                  <a:srgbClr val="FF0000"/>
                </a:solidFill>
              </a:rPr>
              <a:t>2013. június 24-25.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/>
              <a:t>Vizsgadíj:</a:t>
            </a:r>
            <a:r>
              <a:rPr lang="hu-HU" altLang="hu-HU">
                <a:solidFill>
                  <a:schemeClr val="accent1"/>
                </a:solidFill>
              </a:rPr>
              <a:t> </a:t>
            </a:r>
            <a:r>
              <a:rPr lang="hu-HU" altLang="hu-HU"/>
              <a:t>3000 Ft/mesterszak</a:t>
            </a:r>
          </a:p>
          <a:p>
            <a:pPr>
              <a:buFont typeface="Wingdings" panose="05000000000000000000" pitchFamily="2" charset="2"/>
              <a:buNone/>
            </a:pPr>
            <a:endParaRPr lang="hu-HU" altLang="hu-HU"/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Ponthúzás várható időpontja: </a:t>
            </a:r>
            <a:r>
              <a:rPr lang="hu-HU" altLang="hu-HU" sz="2800">
                <a:solidFill>
                  <a:srgbClr val="FF0000"/>
                </a:solidFill>
              </a:rPr>
              <a:t>2013. július 24.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74E-4F06-46DF-BCEF-3B4FA373E63B}" type="slidenum">
              <a:rPr lang="hu-HU" altLang="hu-HU"/>
              <a:pPr/>
              <a:t>21</a:t>
            </a:fld>
            <a:endParaRPr lang="hu-HU" altLang="hu-HU"/>
          </a:p>
        </p:txBody>
      </p:sp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333375"/>
            <a:ext cx="7543800" cy="1036638"/>
          </a:xfrm>
        </p:spPr>
        <p:txBody>
          <a:bodyPr/>
          <a:lstStyle/>
          <a:p>
            <a:r>
              <a:rPr lang="hu-HU" altLang="hu-HU"/>
              <a:t>Nem vehető fel az, aki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12875"/>
            <a:ext cx="8532812" cy="54451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hu-HU" altLang="hu-HU" sz="2800"/>
              <a:t>nem szerzi meg az oklevelet/igazolást legkésőbb </a:t>
            </a:r>
            <a:r>
              <a:rPr lang="hu-HU" altLang="hu-HU" sz="2800">
                <a:solidFill>
                  <a:srgbClr val="FF0000"/>
                </a:solidFill>
              </a:rPr>
              <a:t>júl. 10-ig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az előírt felvételi vizsga bármely részén nem jelenik meg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az intézmények által megszabott vizsgadíjat nem fizeti meg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ha oklevele nem teljes kreditértékkel számítható be és a </a:t>
            </a:r>
          </a:p>
          <a:p>
            <a:pPr lvl="1">
              <a:lnSpc>
                <a:spcPct val="80000"/>
              </a:lnSpc>
            </a:pPr>
            <a:r>
              <a:rPr lang="hu-HU" altLang="hu-HU" sz="2400"/>
              <a:t>kreditelismerési eljárás eredménye elutasító, vagy</a:t>
            </a:r>
          </a:p>
          <a:p>
            <a:pPr lvl="1">
              <a:lnSpc>
                <a:spcPct val="80000"/>
              </a:lnSpc>
            </a:pPr>
            <a:r>
              <a:rPr lang="hu-HU" altLang="hu-HU" sz="2400"/>
              <a:t>a pozitív kreditelismerési határozatot nem küldi be az OH-nak a megadott határidőig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nem felel meg a jogszabályban előírt egyéb bemeneti feltételnek </a:t>
            </a:r>
            <a:r>
              <a:rPr lang="hu-HU" altLang="hu-HU" sz="2000"/>
              <a:t>(pl: második tanári szak – idegen nyelv – nincs felsőfokú C típusú nyelvvizsgája az adott nyelvből) </a:t>
            </a:r>
          </a:p>
          <a:p>
            <a:pPr lvl="1">
              <a:lnSpc>
                <a:spcPct val="80000"/>
              </a:lnSpc>
            </a:pPr>
            <a:endParaRPr lang="hu-HU" altLang="hu-H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3D74-FFED-466F-BFDE-8A9A99F35931}" type="slidenum">
              <a:rPr lang="hu-HU" altLang="hu-HU"/>
              <a:pPr/>
              <a:t>22</a:t>
            </a:fld>
            <a:endParaRPr lang="hu-HU" altLang="hu-HU"/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Leggyakoribb jelentkezési hibák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681913" cy="4400550"/>
          </a:xfrm>
        </p:spPr>
        <p:txBody>
          <a:bodyPr/>
          <a:lstStyle/>
          <a:p>
            <a:r>
              <a:rPr lang="hu-HU" altLang="hu-HU"/>
              <a:t>Pszichológia mesterszakra jelentkeznek nem pszichológia alapszakos tanulmányok után</a:t>
            </a:r>
          </a:p>
          <a:p>
            <a:r>
              <a:rPr lang="hu-HU" altLang="hu-HU"/>
              <a:t>Alapszakos diplomával egyszakos (T/D) tanárképzésre jelentkeznek</a:t>
            </a:r>
          </a:p>
          <a:p>
            <a:r>
              <a:rPr lang="hu-HU" altLang="hu-HU"/>
              <a:t>Alapszakos (BA) tanulmányokat egyeteminek írják</a:t>
            </a:r>
          </a:p>
          <a:p>
            <a:endParaRPr lang="hu-HU" altLang="hu-H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A35-4024-4C7E-899B-03DEB7FD0158}" type="slidenum">
              <a:rPr lang="hu-HU" altLang="hu-HU"/>
              <a:pPr/>
              <a:t>23</a:t>
            </a:fld>
            <a:endParaRPr lang="hu-HU" altLang="hu-HU"/>
          </a:p>
        </p:txBody>
      </p:sp>
      <p:sp>
        <p:nvSpPr>
          <p:cNvPr id="2406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24064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971550" y="2133600"/>
            <a:ext cx="6769100" cy="3962400"/>
          </a:xfrm>
        </p:spPr>
        <p:txBody>
          <a:bodyPr/>
          <a:lstStyle/>
          <a:p>
            <a:endParaRPr lang="hu-HU" altLang="hu-HU" sz="2800">
              <a:solidFill>
                <a:schemeClr val="accent1"/>
              </a:solidFill>
            </a:endParaRPr>
          </a:p>
          <a:p>
            <a:endParaRPr lang="hu-HU" altLang="hu-HU" sz="2800">
              <a:solidFill>
                <a:schemeClr val="accent1"/>
              </a:solidFill>
            </a:endParaRPr>
          </a:p>
          <a:p>
            <a:endParaRPr lang="hu-HU" altLang="hu-HU" sz="2800">
              <a:solidFill>
                <a:schemeClr val="accent1"/>
              </a:solidFill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hu-HU" altLang="hu-HU">
                <a:solidFill>
                  <a:schemeClr val="accent1"/>
                </a:solidFill>
              </a:rPr>
              <a:t>Köszönöm a figyelmüket!</a:t>
            </a:r>
          </a:p>
          <a:p>
            <a:endParaRPr lang="hu-HU" altLang="hu-HU"/>
          </a:p>
          <a:p>
            <a:pPr>
              <a:buFont typeface="Wingdings" panose="05000000000000000000" pitchFamily="2" charset="2"/>
              <a:buNone/>
            </a:pPr>
            <a:endParaRPr lang="hu-HU" altLang="hu-H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D8F7-11ED-48A0-87AE-A2446DB858FF}" type="slidenum">
              <a:rPr lang="hu-HU" altLang="hu-HU"/>
              <a:pPr/>
              <a:t>3</a:t>
            </a:fld>
            <a:endParaRPr lang="hu-HU" altLang="hu-HU"/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Költségtérítés (önköltség)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1200"/>
            <a:ext cx="8532812" cy="4616450"/>
          </a:xfrm>
        </p:spPr>
        <p:txBody>
          <a:bodyPr/>
          <a:lstStyle/>
          <a:p>
            <a:r>
              <a:rPr lang="hu-HU" altLang="hu-HU"/>
              <a:t>Nappali tagozat</a:t>
            </a:r>
          </a:p>
          <a:p>
            <a:pPr lvl="1"/>
            <a:r>
              <a:rPr lang="hu-HU" altLang="hu-HU"/>
              <a:t>diszciplináris mesterszakok 	227.500 Ft/félév</a:t>
            </a:r>
          </a:p>
          <a:p>
            <a:pPr lvl="2"/>
            <a:r>
              <a:rPr lang="hu-HU" altLang="hu-HU"/>
              <a:t>pszichológia			    341.500 Ft/félév</a:t>
            </a:r>
          </a:p>
          <a:p>
            <a:pPr lvl="1"/>
            <a:r>
              <a:rPr lang="hu-HU" altLang="hu-HU"/>
              <a:t>tanári mesterszak			300.000 Ft/félév</a:t>
            </a:r>
          </a:p>
          <a:p>
            <a:r>
              <a:rPr lang="hu-HU" altLang="hu-HU"/>
              <a:t>Levelező tagozat</a:t>
            </a:r>
          </a:p>
          <a:p>
            <a:pPr lvl="1"/>
            <a:r>
              <a:rPr lang="hu-HU" altLang="hu-HU"/>
              <a:t>diszciplináris mesterszakok	225.000 Ft/félév</a:t>
            </a:r>
          </a:p>
          <a:p>
            <a:pPr lvl="2"/>
            <a:r>
              <a:rPr lang="hu-HU" altLang="hu-HU"/>
              <a:t>pszichológia			   325.000 Ft/félév</a:t>
            </a:r>
          </a:p>
          <a:p>
            <a:pPr lvl="1"/>
            <a:r>
              <a:rPr lang="hu-HU" altLang="hu-HU"/>
              <a:t>tanári mesterszakok		300.000 Ft/félév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C5C1E-542F-477B-83E6-D0FDEE7233AB}" type="slidenum">
              <a:rPr lang="hu-HU" altLang="hu-HU"/>
              <a:pPr/>
              <a:t>4</a:t>
            </a:fld>
            <a:endParaRPr lang="hu-HU" altLang="hu-HU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6840537" cy="1143000"/>
          </a:xfrm>
        </p:spPr>
        <p:txBody>
          <a:bodyPr/>
          <a:lstStyle/>
          <a:p>
            <a:r>
              <a:rPr lang="hu-HU" altLang="hu-HU" sz="3600"/>
              <a:t>Információk elérhetősége</a:t>
            </a:r>
            <a:r>
              <a:rPr lang="hu-HU" altLang="hu-HU" sz="4000"/>
              <a:t/>
            </a:r>
            <a:br>
              <a:rPr lang="hu-HU" altLang="hu-HU" sz="4000"/>
            </a:br>
            <a:endParaRPr lang="hu-HU" altLang="hu-HU" sz="4000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8077200" cy="4543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/>
              <a:t>Felsőoktatási felvételi tájékoztató MESTERKÉPZÉSEK FFT-ja (2013. szeptemberben induló képzések – </a:t>
            </a:r>
            <a:r>
              <a:rPr lang="hu-HU" altLang="hu-HU">
                <a:solidFill>
                  <a:schemeClr val="accent1"/>
                </a:solidFill>
              </a:rPr>
              <a:t>DIPLOMÁSOKNAK</a:t>
            </a:r>
            <a:r>
              <a:rPr lang="hu-HU" altLang="hu-HU"/>
              <a:t>)</a:t>
            </a:r>
          </a:p>
          <a:p>
            <a:pPr>
              <a:lnSpc>
                <a:spcPct val="90000"/>
              </a:lnSpc>
            </a:pPr>
            <a:r>
              <a:rPr lang="hu-HU" altLang="hu-HU">
                <a:hlinkClick r:id="rId2"/>
              </a:rPr>
              <a:t>www.felvi.hu</a:t>
            </a:r>
            <a:endParaRPr lang="hu-HU" altLang="hu-HU"/>
          </a:p>
          <a:p>
            <a:pPr>
              <a:lnSpc>
                <a:spcPct val="90000"/>
              </a:lnSpc>
            </a:pPr>
            <a:r>
              <a:rPr lang="hu-HU" altLang="hu-HU"/>
              <a:t>FFT hivatalos kiegészítése (január vége)</a:t>
            </a:r>
          </a:p>
          <a:p>
            <a:pPr>
              <a:lnSpc>
                <a:spcPct val="90000"/>
              </a:lnSpc>
            </a:pPr>
            <a:r>
              <a:rPr lang="hu-HU" altLang="hu-HU"/>
              <a:t>A felsőoktatási intézmény vagy a kar honlapja</a:t>
            </a:r>
          </a:p>
          <a:p>
            <a:pPr>
              <a:lnSpc>
                <a:spcPct val="90000"/>
              </a:lnSpc>
            </a:pPr>
            <a:r>
              <a:rPr lang="hu-HU" altLang="hu-HU"/>
              <a:t>Nyílt napok</a:t>
            </a:r>
          </a:p>
        </p:txBody>
      </p:sp>
      <p:pic>
        <p:nvPicPr>
          <p:cNvPr id="271364" name="Picture 4" descr="MCj039812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88913"/>
            <a:ext cx="16764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1367" name="AutoShape 7"/>
          <p:cNvSpPr>
            <a:spLocks noChangeArrowheads="1"/>
          </p:cNvSpPr>
          <p:nvPr/>
        </p:nvSpPr>
        <p:spPr bwMode="auto">
          <a:xfrm>
            <a:off x="395288" y="2205038"/>
            <a:ext cx="215900" cy="3600450"/>
          </a:xfrm>
          <a:prstGeom prst="downArrow">
            <a:avLst>
              <a:gd name="adj1" fmla="val 50000"/>
              <a:gd name="adj2" fmla="val 4169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39BD7-B19E-47F2-BF93-11395A563E32}" type="slidenum">
              <a:rPr lang="hu-HU" altLang="hu-HU"/>
              <a:pPr/>
              <a:t>5</a:t>
            </a:fld>
            <a:endParaRPr lang="hu-HU" altLang="hu-HU"/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Jelentkezés módja és határideje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1200"/>
            <a:ext cx="7999412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sz="2400"/>
              <a:t>Kétféle jelentkezési lehetőség:</a:t>
            </a:r>
          </a:p>
          <a:p>
            <a:pPr lvl="1">
              <a:lnSpc>
                <a:spcPct val="90000"/>
              </a:lnSpc>
            </a:pPr>
            <a:r>
              <a:rPr lang="hu-HU" altLang="hu-HU" sz="2000"/>
              <a:t>Papír alapú – FFT tartalmazza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hu-HU" altLang="hu-HU" sz="2000"/>
              <a:t>	 </a:t>
            </a:r>
            <a:r>
              <a:rPr lang="hu-HU" altLang="hu-HU" sz="2400" b="1">
                <a:solidFill>
                  <a:schemeClr val="accent1"/>
                </a:solidFill>
              </a:rPr>
              <a:t>Oktatási Hivatal, 1380 Budapest, Pf. 1190.</a:t>
            </a:r>
            <a:endParaRPr lang="hu-HU" altLang="hu-HU" sz="1800">
              <a:solidFill>
                <a:schemeClr val="accent1"/>
              </a:solidFill>
            </a:endParaRPr>
          </a:p>
          <a:p>
            <a:pPr lvl="1">
              <a:lnSpc>
                <a:spcPct val="90000"/>
              </a:lnSpc>
            </a:pPr>
            <a:r>
              <a:rPr lang="hu-HU" altLang="hu-HU" sz="2000"/>
              <a:t>E-jelentkezés (</a:t>
            </a:r>
            <a:r>
              <a:rPr lang="hu-HU" altLang="hu-HU" sz="2000">
                <a:hlinkClick r:id="rId2"/>
              </a:rPr>
              <a:t>www.felvi.hu-n</a:t>
            </a:r>
            <a:r>
              <a:rPr lang="hu-HU" altLang="hu-HU" sz="2000"/>
              <a:t> történő regisztrációval – feltétel: internet elérhetőség, e-mail cím)</a:t>
            </a:r>
          </a:p>
          <a:p>
            <a:pPr>
              <a:lnSpc>
                <a:spcPct val="90000"/>
              </a:lnSpc>
            </a:pPr>
            <a:r>
              <a:rPr lang="hu-HU" altLang="hu-HU" sz="2400"/>
              <a:t>Eljárási díj befizetése: </a:t>
            </a:r>
          </a:p>
          <a:p>
            <a:pPr lvl="1">
              <a:lnSpc>
                <a:spcPct val="90000"/>
              </a:lnSpc>
            </a:pPr>
            <a:r>
              <a:rPr lang="hu-HU" altLang="hu-HU" sz="2000"/>
              <a:t>átutalással vagy interneten keresztül bankkártya segítségével</a:t>
            </a:r>
          </a:p>
          <a:p>
            <a:pPr lvl="1">
              <a:lnSpc>
                <a:spcPct val="90000"/>
              </a:lnSpc>
            </a:pPr>
            <a:r>
              <a:rPr lang="hu-HU" altLang="hu-HU" sz="2000"/>
              <a:t>sárga csekken (E-jelentkezés esetén igényelni kell)</a:t>
            </a:r>
          </a:p>
          <a:p>
            <a:pPr>
              <a:lnSpc>
                <a:spcPct val="90000"/>
              </a:lnSpc>
            </a:pPr>
            <a:r>
              <a:rPr lang="hu-HU" altLang="hu-HU" sz="2400"/>
              <a:t>Benyújtási (postára adási) határidő: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400">
                <a:solidFill>
                  <a:schemeClr val="accent1"/>
                </a:solidFill>
              </a:rPr>
              <a:t>			</a:t>
            </a:r>
            <a:r>
              <a:rPr lang="hu-HU" altLang="hu-HU">
                <a:solidFill>
                  <a:schemeClr val="accent1"/>
                </a:solidFill>
              </a:rPr>
              <a:t>2013. március 1.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hu-HU" altLang="hu-HU" sz="2000"/>
              <a:t>A határidő jogvesztő.</a:t>
            </a:r>
          </a:p>
        </p:txBody>
      </p:sp>
      <p:pic>
        <p:nvPicPr>
          <p:cNvPr id="273413" name="Picture 5" descr="MCj0433883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FDFEC-D4C8-4237-8758-2CEF004B6AAE}" type="slidenum">
              <a:rPr lang="hu-HU" altLang="hu-HU"/>
              <a:pPr/>
              <a:t>6</a:t>
            </a:fld>
            <a:endParaRPr lang="hu-HU" altLang="hu-HU"/>
          </a:p>
        </p:txBody>
      </p:sp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Eljárási díj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8077200" cy="4687888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hu-HU" altLang="hu-HU">
                <a:solidFill>
                  <a:schemeClr val="accent1"/>
                </a:solidFill>
              </a:rPr>
              <a:t>Alapdíj (9000 Ft)</a:t>
            </a:r>
            <a:r>
              <a:rPr lang="hu-HU" altLang="hu-HU"/>
              <a:t> </a:t>
            </a:r>
          </a:p>
          <a:p>
            <a:pPr marL="990600" lvl="1" indent="-533400"/>
            <a:r>
              <a:rPr lang="hu-HU" altLang="hu-HU"/>
              <a:t>mindenkinek ki kell fizetnie – OH</a:t>
            </a:r>
          </a:p>
          <a:p>
            <a:pPr marL="990600" lvl="1" indent="-533400"/>
            <a:r>
              <a:rPr lang="hu-HU" altLang="hu-HU"/>
              <a:t>3 képzés megjelölésének ára </a:t>
            </a:r>
          </a:p>
          <a:p>
            <a:pPr marL="990600" lvl="1" indent="-533400">
              <a:buFontTx/>
              <a:buNone/>
            </a:pPr>
            <a:r>
              <a:rPr lang="hu-HU" altLang="hu-HU"/>
              <a:t>	de! ua. intézmény, kar, szak, képzési szint, munkarend = 2 sor, de 1 jelentkezés pl: </a:t>
            </a:r>
          </a:p>
          <a:p>
            <a:pPr marL="990600" lvl="1" indent="-533400">
              <a:buFontTx/>
              <a:buNone/>
            </a:pPr>
            <a:r>
              <a:rPr lang="hu-HU" altLang="hu-HU"/>
              <a:t>	</a:t>
            </a:r>
            <a:r>
              <a:rPr lang="hu-HU" altLang="hu-HU" sz="2400"/>
              <a:t>DE-BTK pszichológia MNA</a:t>
            </a:r>
          </a:p>
          <a:p>
            <a:pPr marL="990600" lvl="1" indent="-533400">
              <a:buFontTx/>
              <a:buNone/>
            </a:pPr>
            <a:r>
              <a:rPr lang="hu-HU" altLang="hu-HU" sz="2400"/>
              <a:t>					        = 1 jelentkezés</a:t>
            </a:r>
          </a:p>
          <a:p>
            <a:pPr marL="990600" lvl="1" indent="-533400">
              <a:buFontTx/>
              <a:buNone/>
            </a:pPr>
            <a:r>
              <a:rPr lang="hu-HU" altLang="hu-HU" sz="2400"/>
              <a:t>	DE-BTK pszichológia MNK</a:t>
            </a:r>
          </a:p>
        </p:txBody>
      </p:sp>
      <p:pic>
        <p:nvPicPr>
          <p:cNvPr id="275461" name="Picture 5" descr="MCj043392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5462" name="AutoShape 6"/>
          <p:cNvSpPr>
            <a:spLocks/>
          </p:cNvSpPr>
          <p:nvPr/>
        </p:nvSpPr>
        <p:spPr bwMode="auto">
          <a:xfrm>
            <a:off x="5940425" y="4652963"/>
            <a:ext cx="215900" cy="1295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79DB5-A309-4084-A157-669AA19FFB4C}" type="slidenum">
              <a:rPr lang="hu-HU" altLang="hu-HU"/>
              <a:pPr/>
              <a:t>7</a:t>
            </a:fld>
            <a:endParaRPr lang="hu-HU" altLang="hu-HU"/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Eljárási díj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897813" cy="4687888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eriod" startAt="2"/>
            </a:pPr>
            <a:r>
              <a:rPr lang="hu-HU" altLang="hu-HU" sz="2800">
                <a:solidFill>
                  <a:schemeClr val="accent1"/>
                </a:solidFill>
              </a:rPr>
              <a:t>Kiegészítő díj (2000 Ft)</a:t>
            </a:r>
            <a:r>
              <a:rPr lang="hu-HU" altLang="hu-HU" sz="2800"/>
              <a:t>	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2800"/>
              <a:t>	</a:t>
            </a:r>
            <a:r>
              <a:rPr lang="hu-HU" altLang="hu-HU" sz="2400"/>
              <a:t>minden újabb jelentkezésért – OH (MNA+MNK=1 itt is), de max. 5 jelentkezés lehet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eriod" startAt="3"/>
            </a:pPr>
            <a:r>
              <a:rPr lang="hu-HU" altLang="hu-HU" sz="2800">
                <a:solidFill>
                  <a:schemeClr val="accent1"/>
                </a:solidFill>
              </a:rPr>
              <a:t>Külön eljárási díj (max. 4000 Ft)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2800"/>
              <a:t>	</a:t>
            </a:r>
            <a:r>
              <a:rPr lang="hu-HU" altLang="hu-HU" sz="2400"/>
              <a:t>az intézmények kérhetik a felvételi vizsgák lebonyolításának költségeként</a:t>
            </a:r>
            <a:r>
              <a:rPr lang="hu-HU" altLang="hu-HU" sz="2800"/>
              <a:t>	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2800"/>
              <a:t>	</a:t>
            </a:r>
            <a:r>
              <a:rPr lang="hu-HU" altLang="hu-HU" sz="2400"/>
              <a:t>(összeg az FFT-ben, csekket az intézmény küld, </a:t>
            </a:r>
            <a:br>
              <a:rPr lang="hu-HU" altLang="hu-HU" sz="2400"/>
            </a:br>
            <a:r>
              <a:rPr lang="hu-HU" altLang="hu-HU" sz="2400"/>
              <a:t>DE-BTK: 3000 Ft)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2800">
                <a:hlinkClick r:id="rId2"/>
              </a:rPr>
              <a:t>www.felvi.hu</a:t>
            </a:r>
            <a:r>
              <a:rPr lang="hu-HU" altLang="hu-HU" sz="2800"/>
              <a:t> – „Eljárásidíj-kalkulátor”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2800">
                <a:solidFill>
                  <a:schemeClr val="accent1"/>
                </a:solidFill>
              </a:rPr>
              <a:t>A felvételi eljárási díj be nem fizetése a meg nem fizetett jelentkezési helyek kizárását eredményezi!</a:t>
            </a:r>
          </a:p>
        </p:txBody>
      </p:sp>
      <p:pic>
        <p:nvPicPr>
          <p:cNvPr id="276486" name="Picture 6" descr="MCj0433920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D5EA5-9278-413B-9776-A10ED5346811}" type="slidenum">
              <a:rPr lang="hu-HU" altLang="hu-HU"/>
              <a:pPr/>
              <a:t>8</a:t>
            </a:fld>
            <a:endParaRPr lang="hu-HU" altLang="hu-HU"/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Eljárási díj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844675"/>
            <a:ext cx="8388350" cy="50133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400"/>
              <a:t>Az eljárási alapdíj (9.000 Ft) alól 50%-os kedvezményt kaphat az, aki hátrányos helyzetű vagy árva, stb.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400"/>
              <a:t>			(alapdíj 50%-a = 4.500 Ft)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400"/>
              <a:t>de!</a:t>
            </a:r>
          </a:p>
          <a:p>
            <a:pPr>
              <a:lnSpc>
                <a:spcPct val="90000"/>
              </a:lnSpc>
            </a:pPr>
            <a:r>
              <a:rPr lang="hu-HU" altLang="hu-HU" sz="2400"/>
              <a:t>az igazoló dokumentumot a jelentkezéssel együtt kell beküldenie és be kell fizetni a teljes díjat, jogosultság esetén 30 napon belül visszakapja az 50%-ot,</a:t>
            </a:r>
          </a:p>
          <a:p>
            <a:pPr>
              <a:lnSpc>
                <a:spcPct val="90000"/>
              </a:lnSpc>
            </a:pPr>
            <a:r>
              <a:rPr lang="hu-HU" altLang="hu-HU" sz="2400"/>
              <a:t>a dokumentumnak a </a:t>
            </a:r>
            <a:r>
              <a:rPr lang="hu-HU" altLang="hu-HU" sz="2400">
                <a:solidFill>
                  <a:schemeClr val="accent1"/>
                </a:solidFill>
              </a:rPr>
              <a:t>középiskolai évekre</a:t>
            </a:r>
            <a:r>
              <a:rPr lang="hu-HU" altLang="hu-HU" sz="2400"/>
              <a:t> kell vonatkoznia (9. évf. tanév 1. napjától az érettségi napjáig),</a:t>
            </a:r>
          </a:p>
          <a:p>
            <a:pPr>
              <a:lnSpc>
                <a:spcPct val="90000"/>
              </a:lnSpc>
            </a:pPr>
            <a:r>
              <a:rPr lang="hu-HU" altLang="hu-HU" sz="2400"/>
              <a:t>Nyilatkozni kell a jelentkezési lap 11/b. pontjában, vagy az e-felvételi felületén a hátrányos helyzet tényéről.</a:t>
            </a:r>
          </a:p>
        </p:txBody>
      </p:sp>
      <p:pic>
        <p:nvPicPr>
          <p:cNvPr id="291844" name="Picture 4" descr="MCj043392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A312-048B-4B51-AF5E-3B8CB24657C1}" type="slidenum">
              <a:rPr lang="hu-HU" altLang="hu-HU"/>
              <a:pPr/>
              <a:t>9</a:t>
            </a:fld>
            <a:endParaRPr lang="hu-HU" altLang="hu-HU"/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Jelentkezési lap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1200"/>
            <a:ext cx="8675687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sz="2800"/>
              <a:t>Felvételi azonosító szám (egyedi vonalkód – azonosító szám)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a jelentkező minden adatát ez alatt a szám alatt tartja nyilván az OH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a felvételi eljárás alatt végig erre a számra hivatkozva kérhető felvilágosítás, küldhető be dokumentum, reklamálhatók a döntések, stb.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a csekken ugyanez a szám van, rontás esetén az új jelentkezési laphoz tartozó csekket kell befizetni az azonosíthatóság érdekében (= előbb kitölteni hibátlanul, aztán befizetni!!)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800"/>
              <a:t>	</a:t>
            </a:r>
          </a:p>
        </p:txBody>
      </p:sp>
      <p:pic>
        <p:nvPicPr>
          <p:cNvPr id="280581" name="Picture 5" descr="MCj029556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88913"/>
            <a:ext cx="1471613" cy="186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ikra">
  <a:themeElements>
    <a:clrScheme name="Szikra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zikr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zikra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ikra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ikra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1677</TotalTime>
  <Words>1046</Words>
  <Application>Microsoft Office PowerPoint</Application>
  <PresentationFormat>Diavetítés a képernyőre (4:3 oldalarány)</PresentationFormat>
  <Paragraphs>200</Paragraphs>
  <Slides>23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23</vt:i4>
      </vt:variant>
    </vt:vector>
  </HeadingPairs>
  <TitlesOfParts>
    <vt:vector size="28" baseType="lpstr">
      <vt:lpstr>Times New Roman</vt:lpstr>
      <vt:lpstr>Tahoma</vt:lpstr>
      <vt:lpstr>Wingdings</vt:lpstr>
      <vt:lpstr>Arial</vt:lpstr>
      <vt:lpstr>Szikra</vt:lpstr>
      <vt:lpstr>PowerPoint-bemutató</vt:lpstr>
      <vt:lpstr>Miről kell dönteni?</vt:lpstr>
      <vt:lpstr>Költségtérítés (önköltség)</vt:lpstr>
      <vt:lpstr>Információk elérhetősége </vt:lpstr>
      <vt:lpstr>Jelentkezés módja és határideje</vt:lpstr>
      <vt:lpstr>Eljárási díj</vt:lpstr>
      <vt:lpstr>Eljárási díj</vt:lpstr>
      <vt:lpstr>Eljárási díj</vt:lpstr>
      <vt:lpstr>Jelentkezési lap</vt:lpstr>
      <vt:lpstr>Jelentkezési lap kitöltése</vt:lpstr>
      <vt:lpstr>Jelentkezési lap kitöltése</vt:lpstr>
      <vt:lpstr>E-jelentkezés</vt:lpstr>
      <vt:lpstr>E-jelentkezés</vt:lpstr>
      <vt:lpstr>Mit kell csatolni a jelentkezéshez?</vt:lpstr>
      <vt:lpstr>Bemeneti feltételek (FFT!) </vt:lpstr>
      <vt:lpstr>Mikor érvényes a jelentkezés?</vt:lpstr>
      <vt:lpstr>A jelentkezési sorrend</vt:lpstr>
      <vt:lpstr>Felvételi pontszámítás – intézményenként, karonként más és más – FFT!</vt:lpstr>
      <vt:lpstr>Tanári MA – BA után csak kétszakos!</vt:lpstr>
      <vt:lpstr>Felvételi vizsga, vizsgadíj</vt:lpstr>
      <vt:lpstr>Nem vehető fel az, aki</vt:lpstr>
      <vt:lpstr>Leggyakoribb jelentkezési hibák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Debreceni Egyetem</dc:title>
  <dc:creator>.</dc:creator>
  <cp:lastModifiedBy>Fazekas Zoltán</cp:lastModifiedBy>
  <cp:revision>46</cp:revision>
  <dcterms:created xsi:type="dcterms:W3CDTF">2007-12-01T14:50:18Z</dcterms:created>
  <dcterms:modified xsi:type="dcterms:W3CDTF">2017-06-20T13:37:52Z</dcterms:modified>
</cp:coreProperties>
</file>